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6" r:id="rId4"/>
    <p:sldId id="268" r:id="rId5"/>
    <p:sldId id="269" r:id="rId6"/>
    <p:sldId id="270" r:id="rId7"/>
    <p:sldId id="264" r:id="rId8"/>
    <p:sldId id="271" r:id="rId9"/>
    <p:sldId id="272" r:id="rId10"/>
    <p:sldId id="265" r:id="rId11"/>
    <p:sldId id="275" r:id="rId12"/>
    <p:sldId id="273" r:id="rId13"/>
    <p:sldId id="280" r:id="rId14"/>
    <p:sldId id="279" r:id="rId15"/>
    <p:sldId id="276" r:id="rId16"/>
    <p:sldId id="281" r:id="rId17"/>
    <p:sldId id="282" r:id="rId18"/>
    <p:sldId id="259" r:id="rId19"/>
    <p:sldId id="283" r:id="rId20"/>
    <p:sldId id="260" r:id="rId21"/>
    <p:sldId id="284" r:id="rId22"/>
    <p:sldId id="262" r:id="rId23"/>
    <p:sldId id="285" r:id="rId24"/>
    <p:sldId id="286" r:id="rId25"/>
    <p:sldId id="287" r:id="rId26"/>
    <p:sldId id="288" r:id="rId27"/>
    <p:sldId id="291" r:id="rId28"/>
    <p:sldId id="290" r:id="rId29"/>
    <p:sldId id="263" r:id="rId30"/>
    <p:sldId id="292" r:id="rId31"/>
    <p:sldId id="293" r:id="rId32"/>
    <p:sldId id="294" r:id="rId33"/>
    <p:sldId id="295" r:id="rId34"/>
    <p:sldId id="296" r:id="rId35"/>
    <p:sldId id="297" r:id="rId36"/>
    <p:sldId id="304" r:id="rId37"/>
    <p:sldId id="298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C95C7-573D-40DA-9B27-88884B9CCA06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BF6360-A93C-40DF-A45C-EE759D79C154}">
      <dgm:prSet/>
      <dgm:spPr>
        <a:solidFill>
          <a:srgbClr val="609978"/>
        </a:solidFill>
      </dgm:spPr>
      <dgm:t>
        <a:bodyPr/>
        <a:lstStyle/>
        <a:p>
          <a:pPr rtl="0"/>
          <a:r>
            <a:rPr lang="pt-BR"/>
            <a:t>O PowerPoint Mix é um suplemento gratuito do PowerPoint que torna mais fácil para preparar suas apresentações em aulas interativas, podendo compartilhá-las tanto no Youtube, no Office 365 online ou outro sistema de gerenciamento de aprendizagem.</a:t>
          </a:r>
        </a:p>
      </dgm:t>
    </dgm:pt>
    <dgm:pt modelId="{5A57CEBD-A59C-40ED-9460-3E3825112875}" type="parTrans" cxnId="{CC997A1A-9AF2-452A-8B4C-0F1DABBF5CFA}">
      <dgm:prSet/>
      <dgm:spPr/>
      <dgm:t>
        <a:bodyPr/>
        <a:lstStyle/>
        <a:p>
          <a:endParaRPr lang="pt-BR"/>
        </a:p>
      </dgm:t>
    </dgm:pt>
    <dgm:pt modelId="{4CA924D5-0B21-440E-99C4-A0B6BB84F3F8}" type="sibTrans" cxnId="{CC997A1A-9AF2-452A-8B4C-0F1DABBF5CF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7A76C06B-0B24-4717-9677-78C10F8A1EE9}" type="pres">
      <dgm:prSet presAssocID="{5FDC95C7-573D-40DA-9B27-88884B9CCA06}" presName="Name0" presStyleCnt="0">
        <dgm:presLayoutVars>
          <dgm:chMax val="7"/>
          <dgm:chPref val="7"/>
          <dgm:dir/>
        </dgm:presLayoutVars>
      </dgm:prSet>
      <dgm:spPr/>
    </dgm:pt>
    <dgm:pt modelId="{615FC244-9648-4F21-B0C8-BE2D6A517E58}" type="pres">
      <dgm:prSet presAssocID="{D8BF6360-A93C-40DF-A45C-EE759D79C154}" presName="parTx1" presStyleLbl="node1" presStyleIdx="0" presStyleCnt="1"/>
      <dgm:spPr/>
    </dgm:pt>
    <dgm:pt modelId="{D632F146-E6F9-4703-9A1F-10A908FAABB2}" type="pres">
      <dgm:prSet presAssocID="{4CA924D5-0B21-440E-99C4-A0B6BB84F3F8}" presName="picture1" presStyleCnt="0"/>
      <dgm:spPr/>
    </dgm:pt>
    <dgm:pt modelId="{801AB9A4-B50F-4477-89CE-F0D6BAC071AD}" type="pres">
      <dgm:prSet presAssocID="{4CA924D5-0B21-440E-99C4-A0B6BB84F3F8}" presName="imageRepeatNode" presStyleLbl="fgImgPlace1" presStyleIdx="0" presStyleCnt="1"/>
      <dgm:spPr/>
    </dgm:pt>
  </dgm:ptLst>
  <dgm:cxnLst>
    <dgm:cxn modelId="{CC997A1A-9AF2-452A-8B4C-0F1DABBF5CFA}" srcId="{5FDC95C7-573D-40DA-9B27-88884B9CCA06}" destId="{D8BF6360-A93C-40DF-A45C-EE759D79C154}" srcOrd="0" destOrd="0" parTransId="{5A57CEBD-A59C-40ED-9460-3E3825112875}" sibTransId="{4CA924D5-0B21-440E-99C4-A0B6BB84F3F8}"/>
    <dgm:cxn modelId="{65370656-BC52-4213-B8FE-2B95A359E7F5}" type="presOf" srcId="{D8BF6360-A93C-40DF-A45C-EE759D79C154}" destId="{615FC244-9648-4F21-B0C8-BE2D6A517E58}" srcOrd="0" destOrd="0" presId="urn:microsoft.com/office/officeart/2008/layout/AscendingPictureAccentProcess"/>
    <dgm:cxn modelId="{BA2C1E59-5F12-42C7-8995-D5B6D4A2E0A0}" type="presOf" srcId="{5FDC95C7-573D-40DA-9B27-88884B9CCA06}" destId="{7A76C06B-0B24-4717-9677-78C10F8A1EE9}" srcOrd="0" destOrd="0" presId="urn:microsoft.com/office/officeart/2008/layout/AscendingPictureAccentProcess"/>
    <dgm:cxn modelId="{6DCF007A-F94C-451F-B760-FF7D5A62E1AC}" type="presOf" srcId="{4CA924D5-0B21-440E-99C4-A0B6BB84F3F8}" destId="{801AB9A4-B50F-4477-89CE-F0D6BAC071AD}" srcOrd="0" destOrd="0" presId="urn:microsoft.com/office/officeart/2008/layout/AscendingPictureAccentProcess"/>
    <dgm:cxn modelId="{D70E3A89-FB61-49EB-9CEC-01FA16FEF1BD}" type="presParOf" srcId="{7A76C06B-0B24-4717-9677-78C10F8A1EE9}" destId="{615FC244-9648-4F21-B0C8-BE2D6A517E58}" srcOrd="0" destOrd="0" presId="urn:microsoft.com/office/officeart/2008/layout/AscendingPictureAccentProcess"/>
    <dgm:cxn modelId="{873EF62E-8289-446E-9E14-67F5E9B6C11D}" type="presParOf" srcId="{7A76C06B-0B24-4717-9677-78C10F8A1EE9}" destId="{D632F146-E6F9-4703-9A1F-10A908FAABB2}" srcOrd="1" destOrd="0" presId="urn:microsoft.com/office/officeart/2008/layout/AscendingPictureAccentProcess"/>
    <dgm:cxn modelId="{F2A9C6AF-A15D-4DF8-8E88-585DEBCEE0A8}" type="presParOf" srcId="{D632F146-E6F9-4703-9A1F-10A908FAABB2}" destId="{801AB9A4-B50F-4477-89CE-F0D6BAC071AD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FC244-9648-4F21-B0C8-BE2D6A517E58}">
      <dsp:nvSpPr>
        <dsp:cNvPr id="0" name=""/>
        <dsp:cNvSpPr/>
      </dsp:nvSpPr>
      <dsp:spPr>
        <a:xfrm>
          <a:off x="2891666" y="3238793"/>
          <a:ext cx="8653633" cy="2320796"/>
        </a:xfrm>
        <a:prstGeom prst="roundRect">
          <a:avLst/>
        </a:prstGeom>
        <a:solidFill>
          <a:srgbClr val="6099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1686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O PowerPoint Mix é um suplemento gratuito do PowerPoint que torna mais fácil para preparar suas apresentações em aulas interativas, podendo compartilhá-las tanto no Youtube, no Office 365 online ou outro sistema de gerenciamento de aprendizagem.</a:t>
          </a:r>
        </a:p>
      </dsp:txBody>
      <dsp:txXfrm>
        <a:off x="3004958" y="3352085"/>
        <a:ext cx="8427049" cy="2094212"/>
      </dsp:txXfrm>
    </dsp:sp>
    <dsp:sp modelId="{801AB9A4-B50F-4477-89CE-F0D6BAC071AD}">
      <dsp:nvSpPr>
        <dsp:cNvPr id="0" name=""/>
        <dsp:cNvSpPr/>
      </dsp:nvSpPr>
      <dsp:spPr>
        <a:xfrm>
          <a:off x="492025" y="964039"/>
          <a:ext cx="4012040" cy="40126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EAD613-5677-4137-AD63-92FA7C726E23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42AFE-152E-4FF9-B6FC-182E036DB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2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EAD613-5677-4137-AD63-92FA7C726E23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42AFE-152E-4FF9-B6FC-182E036DB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3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EAD613-5677-4137-AD63-92FA7C726E23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42AFE-152E-4FF9-B6FC-182E036DB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0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EAD613-5677-4137-AD63-92FA7C726E23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42AFE-152E-4FF9-B6FC-182E036DB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72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EAD613-5677-4137-AD63-92FA7C726E23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42AFE-152E-4FF9-B6FC-182E036DB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2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EAD613-5677-4137-AD63-92FA7C726E23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42AFE-152E-4FF9-B6FC-182E036DB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2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EAD613-5677-4137-AD63-92FA7C726E23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42AFE-152E-4FF9-B6FC-182E036DB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72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EAD613-5677-4137-AD63-92FA7C726E23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42AFE-152E-4FF9-B6FC-182E036DB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8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EAD613-5677-4137-AD63-92FA7C726E23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42AFE-152E-4FF9-B6FC-182E036DB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EAD613-5677-4137-AD63-92FA7C726E23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42AFE-152E-4FF9-B6FC-182E036DB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6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EAD613-5677-4137-AD63-92FA7C726E23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42AFE-152E-4FF9-B6FC-182E036DB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1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 OFICIAL Verde-01.png"/>
          <p:cNvPicPr>
            <a:picLocks noChangeAspect="1"/>
          </p:cNvPicPr>
          <p:nvPr userDrawn="1"/>
        </p:nvPicPr>
        <p:blipFill rotWithShape="1">
          <a:blip r:embed="rId13" cstate="print"/>
          <a:srcRect t="16973" b="14243"/>
          <a:stretch/>
        </p:blipFill>
        <p:spPr>
          <a:xfrm>
            <a:off x="-47560" y="-12144"/>
            <a:ext cx="908915" cy="884341"/>
          </a:xfrm>
          <a:prstGeom prst="rect">
            <a:avLst/>
          </a:prstGeom>
        </p:spPr>
      </p:pic>
      <p:sp>
        <p:nvSpPr>
          <p:cNvPr id="11" name="CaixaDeTexto 10"/>
          <p:cNvSpPr txBox="1"/>
          <p:nvPr userDrawn="1"/>
        </p:nvSpPr>
        <p:spPr>
          <a:xfrm>
            <a:off x="8028940" y="6665268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106534"/>
                </a:solidFill>
                <a:latin typeface="Myriad Pro" pitchFamily="34" charset="0"/>
              </a:rPr>
              <a:t>Fundação</a:t>
            </a:r>
            <a:r>
              <a:rPr lang="pt-BR" sz="900" baseline="0" dirty="0">
                <a:solidFill>
                  <a:srgbClr val="106534"/>
                </a:solidFill>
                <a:latin typeface="Myriad Pro" pitchFamily="34" charset="0"/>
              </a:rPr>
              <a:t> </a:t>
            </a:r>
            <a:r>
              <a:rPr lang="pt-BR" sz="900" dirty="0">
                <a:solidFill>
                  <a:srgbClr val="106534"/>
                </a:solidFill>
                <a:latin typeface="Myriad Pro" pitchFamily="34" charset="0"/>
              </a:rPr>
              <a:t>Escola de Comércio </a:t>
            </a:r>
            <a:r>
              <a:rPr lang="pt-BR" sz="900" baseline="0" dirty="0">
                <a:solidFill>
                  <a:srgbClr val="106534"/>
                </a:solidFill>
                <a:latin typeface="Myriad Pro" pitchFamily="34" charset="0"/>
              </a:rPr>
              <a:t> Álvares Penteado – FECAP   |     www.fecap.br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912156" y="42840"/>
            <a:ext cx="11148672" cy="736978"/>
          </a:xfrm>
          <a:prstGeom prst="rect">
            <a:avLst/>
          </a:prstGeom>
          <a:solidFill>
            <a:srgbClr val="609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5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online-voice-recorder.com/pt/" TargetMode="Externa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ix.office.com/en-us/Home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hyperlink" Target="http://www.aimersoft.com.br/video-format/youtube-facebook-video-upload-format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ix.office.com/en-us/Hom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9"/>
          <p:cNvSpPr/>
          <p:nvPr/>
        </p:nvSpPr>
        <p:spPr>
          <a:xfrm>
            <a:off x="1564394" y="4384143"/>
            <a:ext cx="601583" cy="601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8"/>
          <p:cNvSpPr/>
          <p:nvPr/>
        </p:nvSpPr>
        <p:spPr>
          <a:xfrm>
            <a:off x="1568405" y="3239133"/>
            <a:ext cx="601583" cy="601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2"/>
          <p:cNvSpPr/>
          <p:nvPr/>
        </p:nvSpPr>
        <p:spPr>
          <a:xfrm>
            <a:off x="1572417" y="2094124"/>
            <a:ext cx="601583" cy="601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335633" y="-6025"/>
            <a:ext cx="75279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Tutorial Office Mix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296980" y="2064992"/>
            <a:ext cx="614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ASSISTA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296980" y="3215846"/>
            <a:ext cx="550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CRIE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2296980" y="4366699"/>
            <a:ext cx="550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COMPARTILHE</a:t>
            </a:r>
          </a:p>
        </p:txBody>
      </p:sp>
      <p:sp>
        <p:nvSpPr>
          <p:cNvPr id="9" name="Right Arrow 7"/>
          <p:cNvSpPr/>
          <p:nvPr/>
        </p:nvSpPr>
        <p:spPr>
          <a:xfrm>
            <a:off x="5194726" y="2064850"/>
            <a:ext cx="5307291" cy="295302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79358" y="2066993"/>
            <a:ext cx="36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53288" y="3215846"/>
            <a:ext cx="36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53287" y="4366699"/>
            <a:ext cx="36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9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537" y="1285004"/>
            <a:ext cx="9080310" cy="510518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61393" y="13648"/>
            <a:ext cx="8156816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Utilizando o botão SLIDE RECORDING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37" r="92962" b="76390"/>
          <a:stretch/>
        </p:blipFill>
        <p:spPr>
          <a:xfrm>
            <a:off x="11450847" y="40944"/>
            <a:ext cx="614366" cy="73697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79025" y="843034"/>
            <a:ext cx="1715076" cy="6023454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(1) Habilite ou desabilite a câmera da computador;</a:t>
            </a:r>
          </a:p>
          <a:p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(2) Habilitar o microfone;</a:t>
            </a:r>
          </a:p>
          <a:p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(3) Clicar em Record para iniciar a gravação do vídeo;</a:t>
            </a:r>
          </a:p>
          <a:p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4) Clicar em Stop para parar a gravação.</a:t>
            </a:r>
          </a:p>
          <a:p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(5) Terminar e parar a gravação.</a:t>
            </a:r>
          </a:p>
          <a:p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(6) Navegação entre slides.</a:t>
            </a:r>
          </a:p>
          <a:p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(7) Visualizar e rever a gravação.</a:t>
            </a:r>
          </a:p>
          <a:p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744382" y="3487862"/>
            <a:ext cx="234287" cy="2988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0800" tIns="10800" rIns="10800" bIns="10800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11286699" y="3643952"/>
            <a:ext cx="471331" cy="81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1869486" y="4104289"/>
            <a:ext cx="195727" cy="2988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0800" tIns="10800" rIns="10800" bIns="10800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11398155" y="4205788"/>
            <a:ext cx="471331" cy="81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245620" y="843034"/>
            <a:ext cx="249833" cy="2988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0800" tIns="10800" rIns="10800" bIns="10800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5" name="Conector de seta reta 14"/>
          <p:cNvCxnSpPr>
            <a:endCxn id="14" idx="2"/>
          </p:cNvCxnSpPr>
          <p:nvPr/>
        </p:nvCxnSpPr>
        <p:spPr>
          <a:xfrm flipH="1" flipV="1">
            <a:off x="2370537" y="1141844"/>
            <a:ext cx="152214" cy="297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824792" y="867918"/>
            <a:ext cx="249833" cy="2988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0800" tIns="10800" rIns="10800" bIns="10800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0" name="Conector de seta reta 19"/>
          <p:cNvCxnSpPr>
            <a:endCxn id="19" idx="2"/>
          </p:cNvCxnSpPr>
          <p:nvPr/>
        </p:nvCxnSpPr>
        <p:spPr>
          <a:xfrm flipH="1" flipV="1">
            <a:off x="2949709" y="1166728"/>
            <a:ext cx="152214" cy="297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1542128" y="1193073"/>
            <a:ext cx="249833" cy="2988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0800" tIns="10800" rIns="10800" bIns="10800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11286699" y="1246180"/>
            <a:ext cx="289065" cy="193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have esquerda 24"/>
          <p:cNvSpPr/>
          <p:nvPr/>
        </p:nvSpPr>
        <p:spPr>
          <a:xfrm rot="5400000">
            <a:off x="4168549" y="351146"/>
            <a:ext cx="267191" cy="168665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4109956" y="801950"/>
            <a:ext cx="249833" cy="2988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0800" tIns="10800" rIns="10800" bIns="10800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395120" y="829584"/>
            <a:ext cx="249833" cy="2988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0800" tIns="10800" rIns="10800" bIns="10800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28" name="Conector de seta reta 27"/>
          <p:cNvCxnSpPr>
            <a:endCxn id="27" idx="2"/>
          </p:cNvCxnSpPr>
          <p:nvPr/>
        </p:nvCxnSpPr>
        <p:spPr>
          <a:xfrm flipH="1" flipV="1">
            <a:off x="5520037" y="1128394"/>
            <a:ext cx="152214" cy="297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8494311" y="5134338"/>
            <a:ext cx="1195598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Marcadores para utilizar na gravação</a:t>
            </a:r>
          </a:p>
        </p:txBody>
      </p:sp>
      <p:sp>
        <p:nvSpPr>
          <p:cNvPr id="30" name="Chave esquerda 29"/>
          <p:cNvSpPr/>
          <p:nvPr/>
        </p:nvSpPr>
        <p:spPr>
          <a:xfrm>
            <a:off x="9457899" y="4749421"/>
            <a:ext cx="286602" cy="132383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73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r="8634" b="76390"/>
          <a:stretch/>
        </p:blipFill>
        <p:spPr>
          <a:xfrm>
            <a:off x="545910" y="950195"/>
            <a:ext cx="7942997" cy="11652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61393" y="13648"/>
            <a:ext cx="6655561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Criando Questionários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32764" y="1378424"/>
            <a:ext cx="655093" cy="818866"/>
          </a:xfrm>
          <a:prstGeom prst="rect">
            <a:avLst/>
          </a:prstGeom>
          <a:noFill/>
          <a:ln>
            <a:solidFill>
              <a:srgbClr val="60997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267800" y="2314972"/>
            <a:ext cx="982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Botão para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QUIZZES VIDEOS APPS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Este botão Inseri questionário, porém deverá instalar antes algum APP da sua escolha.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sugestão aqui será: Quizzes Videos Apps e Free Response.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Multiple Choice Quiz=&gt; Questionário de múltiplas escolhas.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Free Response=&gt; Questionário com perguntas abertas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será possível responder o questionário dos vídeos publicados online.</a:t>
            </a:r>
          </a:p>
        </p:txBody>
      </p:sp>
      <p:cxnSp>
        <p:nvCxnSpPr>
          <p:cNvPr id="9" name="Conector de seta reta 8"/>
          <p:cNvCxnSpPr>
            <a:stCxn id="6" idx="2"/>
          </p:cNvCxnSpPr>
          <p:nvPr/>
        </p:nvCxnSpPr>
        <p:spPr>
          <a:xfrm flipH="1">
            <a:off x="1255595" y="2197290"/>
            <a:ext cx="204716" cy="982638"/>
          </a:xfrm>
          <a:prstGeom prst="straightConnector1">
            <a:avLst/>
          </a:prstGeom>
          <a:ln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427" y="3289111"/>
            <a:ext cx="1842448" cy="1880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74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61393" y="13648"/>
            <a:ext cx="8156816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Questionário – Multiple Choice Quiz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291" t="18492" r="24217" b="23967"/>
          <a:stretch/>
        </p:blipFill>
        <p:spPr>
          <a:xfrm>
            <a:off x="382136" y="2031158"/>
            <a:ext cx="7260609" cy="456155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956643" y="1837100"/>
            <a:ext cx="3207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Acesse o menu MIX:</a:t>
            </a:r>
          </a:p>
          <a:p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1) Quizzes Videos Apps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2) Clique em LOJA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3) Multiple Choice Quiz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956643" y="3796357"/>
            <a:ext cx="3207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Após adicionar poderá acessar futuramente na aba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Meus aplicativos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esse App é possível criar perguntas com alternativas.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82136" y="995317"/>
            <a:ext cx="736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Após adicionar poderá acessar futuramente na aba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Meus aplicativos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641445" y="2674961"/>
            <a:ext cx="1146412" cy="2729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>
            <a:stCxn id="9" idx="0"/>
          </p:cNvCxnSpPr>
          <p:nvPr/>
        </p:nvCxnSpPr>
        <p:spPr>
          <a:xfrm flipH="1" flipV="1">
            <a:off x="955343" y="1364649"/>
            <a:ext cx="259308" cy="13103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8085" y="1910414"/>
            <a:ext cx="682387" cy="696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791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82" y="2442950"/>
            <a:ext cx="7536595" cy="4299043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flipV="1">
            <a:off x="668740" y="2088107"/>
            <a:ext cx="0" cy="15149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2511" y="1591145"/>
            <a:ext cx="1224977" cy="668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Permite uma única resposta correta</a:t>
            </a:r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2431578" y="1501254"/>
            <a:ext cx="0" cy="20630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263652" y="1014430"/>
            <a:ext cx="2335852" cy="452698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Permite mais de uma única resposta correta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3782707" y="2579427"/>
            <a:ext cx="0" cy="930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170785" y="1901585"/>
            <a:ext cx="1107657" cy="668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Permite Randomizar as questões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4956797" y="1400073"/>
            <a:ext cx="0" cy="2109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107347" y="978039"/>
            <a:ext cx="1848697" cy="452698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Permite que o usuário refaça o teste.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6130887" y="2634017"/>
            <a:ext cx="0" cy="930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269767" y="1793863"/>
            <a:ext cx="2480333" cy="8835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Define o número de tentativas.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Ao selecionar esta opção será exibido uma caixa para indicar a quantidade de tentativas.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4126941" y="5977719"/>
            <a:ext cx="4744104" cy="1683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8898341" y="5597481"/>
            <a:ext cx="2981023" cy="852808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Ao clicar neste botão será adicionado uma alternativa ao questionário.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7503619" y="3716005"/>
            <a:ext cx="810898" cy="273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8355089" y="2982036"/>
            <a:ext cx="3611479" cy="1960803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Esse botão indica qual é a resposta certa.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Neste caso, está configurado para aceitar apenas uma resposta.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Ao clicar nas outras opções o App altera onde estará a resposta correta.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8480193" y="1032678"/>
            <a:ext cx="3611479" cy="1406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800" tIns="10800" rIns="10800" bIns="10800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Preview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Este botão demonstra uma prévia do questionário. O usuário poderá testar e avaliar se está satisfeito com a formatação e adequação da questão.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761393" y="13648"/>
            <a:ext cx="8156816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Questionário – Multiple Choice Quiz</a:t>
            </a:r>
          </a:p>
        </p:txBody>
      </p:sp>
      <p:sp>
        <p:nvSpPr>
          <p:cNvPr id="30" name="Estrela de 5 pontas 29"/>
          <p:cNvSpPr/>
          <p:nvPr/>
        </p:nvSpPr>
        <p:spPr>
          <a:xfrm>
            <a:off x="109182" y="6450289"/>
            <a:ext cx="232012" cy="2800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strela de 5 pontas 30"/>
          <p:cNvSpPr/>
          <p:nvPr/>
        </p:nvSpPr>
        <p:spPr>
          <a:xfrm>
            <a:off x="8346375" y="857443"/>
            <a:ext cx="241110" cy="297977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75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plicativo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8246001"/>
                  </p:ext>
                </p:extLst>
              </p:nvPr>
            </p:nvGraphicFramePr>
            <p:xfrm>
              <a:off x="1401171" y="1130204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Aplicativo 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401171" y="1130204"/>
                <a:ext cx="9144000" cy="51435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tângulo 3"/>
          <p:cNvSpPr/>
          <p:nvPr/>
        </p:nvSpPr>
        <p:spPr>
          <a:xfrm>
            <a:off x="2188184" y="13648"/>
            <a:ext cx="9166750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Exemplo: Questionário – Multiple Choice Quiz</a:t>
            </a:r>
          </a:p>
        </p:txBody>
      </p:sp>
    </p:spTree>
    <p:extLst>
      <p:ext uri="{BB962C8B-B14F-4D97-AF65-F5344CB8AC3E}">
        <p14:creationId xmlns:p14="http://schemas.microsoft.com/office/powerpoint/2010/main" val="63516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05971" y="13648"/>
            <a:ext cx="10304060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Criando Questionários – Free Response Quiz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40" y="2593075"/>
            <a:ext cx="6237027" cy="399879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04716" y="1071686"/>
            <a:ext cx="11464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Neste exemplo perceba que o APP já está adicionado a MEUS APLICATIVOS.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Ao clicar no APP será aberto a tela para preencher a pergunta.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655092" y="1897039"/>
            <a:ext cx="545911" cy="1364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8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05971" y="13648"/>
            <a:ext cx="10304060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Criando Questionários – Free Response Quiz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93" y="1978926"/>
            <a:ext cx="7948867" cy="4503760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V="1">
            <a:off x="1119117" y="1746913"/>
            <a:ext cx="586854" cy="4640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97893" y="1039027"/>
            <a:ext cx="402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Estes ícones alteram o tamanho da fonte do questionário.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7208293" y="2950193"/>
            <a:ext cx="1348853" cy="5436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8557146" y="3059162"/>
            <a:ext cx="345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Adicione aqui a pergunta e se houver necessidade uma sugestão.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146760" y="5370265"/>
            <a:ext cx="32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Espaço reservado para resposta do questionário.</a:t>
            </a:r>
          </a:p>
        </p:txBody>
      </p:sp>
      <p:cxnSp>
        <p:nvCxnSpPr>
          <p:cNvPr id="17" name="Conector de seta reta 16"/>
          <p:cNvCxnSpPr>
            <a:endCxn id="16" idx="1"/>
          </p:cNvCxnSpPr>
          <p:nvPr/>
        </p:nvCxnSpPr>
        <p:spPr>
          <a:xfrm>
            <a:off x="6741994" y="4476466"/>
            <a:ext cx="1404766" cy="1247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V="1">
            <a:off x="7976640" y="1937645"/>
            <a:ext cx="730632" cy="126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8707272" y="1245129"/>
            <a:ext cx="345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Neste o comando “Recarregar” que tem a função de aceitar novas respostas para o questionário.</a:t>
            </a:r>
          </a:p>
        </p:txBody>
      </p:sp>
    </p:spTree>
    <p:extLst>
      <p:ext uri="{BB962C8B-B14F-4D97-AF65-F5344CB8AC3E}">
        <p14:creationId xmlns:p14="http://schemas.microsoft.com/office/powerpoint/2010/main" val="30998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05971" y="13648"/>
            <a:ext cx="10304060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EXEMPLO: Questionários – Free Response Quiz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plicativo 3"/>
              <p:cNvGraphicFramePr>
                <a:graphicFrameLocks noGrp="1"/>
              </p:cNvGraphicFramePr>
              <p:nvPr/>
            </p:nvGraphicFramePr>
            <p:xfrm>
              <a:off x="1524000" y="857249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plicativo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524000" y="857249"/>
                <a:ext cx="914400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1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761393" y="13648"/>
            <a:ext cx="6655561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Utilizando outros Apps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23" y="2565781"/>
            <a:ext cx="6568874" cy="420351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814532" y="2434694"/>
            <a:ext cx="535017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proposta neste última exemplo é adicionar o App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Khan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conhecida plataforma de ensino online disponível na biblioteca da Microsoft.</a:t>
            </a:r>
          </a:p>
          <a:p>
            <a:pPr>
              <a:lnSpc>
                <a:spcPct val="150000"/>
              </a:lnSpc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Após selecionar o App Khan foi escolhido um vídeo para demonstrar o efeito final.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4842" y="4258103"/>
            <a:ext cx="6100549" cy="9553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50122" y="1050880"/>
            <a:ext cx="1185990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Existem vários Apps que se pode utilizar para melhorar a interação da vídeo aula.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Já exploramos dois para produção de Quiz.</a:t>
            </a:r>
          </a:p>
        </p:txBody>
      </p:sp>
    </p:spTree>
    <p:extLst>
      <p:ext uri="{BB962C8B-B14F-4D97-AF65-F5344CB8AC3E}">
        <p14:creationId xmlns:p14="http://schemas.microsoft.com/office/powerpoint/2010/main" val="23283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Exemplo de Vídeo adicionado com App: KHAN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plicativ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2009188"/>
                  </p:ext>
                </p:extLst>
              </p:nvPr>
            </p:nvGraphicFramePr>
            <p:xfrm>
              <a:off x="1728717" y="1198443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plicativo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8717" y="1198443"/>
                <a:ext cx="914400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50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4330398"/>
              </p:ext>
            </p:extLst>
          </p:nvPr>
        </p:nvGraphicFramePr>
        <p:xfrm>
          <a:off x="0" y="136478"/>
          <a:ext cx="12037326" cy="652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6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Utilizando o Screen Recording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2800" y="1434152"/>
            <a:ext cx="3360763" cy="40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Criando Vídeos com Screen Recording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25" y="1187356"/>
            <a:ext cx="8372548" cy="9007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23" y="3153771"/>
            <a:ext cx="2138032" cy="259193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815151" y="1023582"/>
            <a:ext cx="627798" cy="1173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>
            <a:stCxn id="7" idx="2"/>
            <a:endCxn id="6" idx="0"/>
          </p:cNvCxnSpPr>
          <p:nvPr/>
        </p:nvCxnSpPr>
        <p:spPr>
          <a:xfrm flipH="1">
            <a:off x="1246439" y="2197290"/>
            <a:ext cx="882611" cy="9564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934269" y="2464581"/>
            <a:ext cx="9007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/>
              <a:t>Este comando também permite gravar vídeo. </a:t>
            </a:r>
          </a:p>
          <a:p>
            <a:endParaRPr lang="pt-BR" sz="2800" dirty="0"/>
          </a:p>
          <a:p>
            <a:r>
              <a:rPr lang="pt-BR" sz="2800" dirty="0"/>
              <a:t>A diferença é que o autor poderá interagir com o computador ao mesmo tempo que grava seus vídeos.</a:t>
            </a:r>
          </a:p>
          <a:p>
            <a:endParaRPr lang="pt-BR" sz="2800" dirty="0"/>
          </a:p>
          <a:p>
            <a:r>
              <a:rPr lang="pt-BR" sz="2800" dirty="0"/>
              <a:t>Lembre-se daqueles vídeos que já lhe ensinaram a usar alguma ferramenta do computador. Para isso ele utilizam um programa que possa gravar o passo a passo ao mesmo tempo que ensinam. </a:t>
            </a:r>
          </a:p>
        </p:txBody>
      </p:sp>
    </p:spTree>
    <p:extLst>
      <p:ext uri="{BB962C8B-B14F-4D97-AF65-F5344CB8AC3E}">
        <p14:creationId xmlns:p14="http://schemas.microsoft.com/office/powerpoint/2010/main" val="298637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0620" y="902426"/>
            <a:ext cx="5665182" cy="162241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Criando Vídeos com Screen Recording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27796" y="2771169"/>
            <a:ext cx="294791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Botão Gravar.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Inicia a gravação do vídeo.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920620" y="3970816"/>
            <a:ext cx="192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Timer do vídeo.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79252" y="5324463"/>
            <a:ext cx="294791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Selecione a área do seu computador que deseje exibir durante a gravação.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845110" y="3139819"/>
            <a:ext cx="294791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Habilite ou desabilite a visualização do ponteiro do mouse durante a gravação.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76972" y="3094334"/>
            <a:ext cx="1336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Habilite ou desabilite a gravação do áudio.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2388358" y="2047838"/>
            <a:ext cx="682388" cy="900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endCxn id="6" idx="0"/>
          </p:cNvCxnSpPr>
          <p:nvPr/>
        </p:nvCxnSpPr>
        <p:spPr>
          <a:xfrm flipH="1">
            <a:off x="3882788" y="2035365"/>
            <a:ext cx="566381" cy="19354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5227773" y="2126608"/>
            <a:ext cx="348018" cy="319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6646460" y="2107780"/>
            <a:ext cx="30252" cy="895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7803334" y="2127281"/>
            <a:ext cx="1165286" cy="10125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7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341" y="1501255"/>
            <a:ext cx="8893067" cy="499990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Criando Vídeos com Screen Recording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1446663"/>
            <a:ext cx="25521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Esta imagem é exibida logo após se clicar no comando Screen Recording.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Veja que é na imagem ao lado é exibido a área que se deseja selecionar para exibir na gravação.</a:t>
            </a:r>
          </a:p>
        </p:txBody>
      </p:sp>
    </p:spTree>
    <p:extLst>
      <p:ext uri="{BB962C8B-B14F-4D97-AF65-F5344CB8AC3E}">
        <p14:creationId xmlns:p14="http://schemas.microsoft.com/office/powerpoint/2010/main" val="375608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Capturando a tela com Comando Instantâneo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25" y="1187356"/>
            <a:ext cx="8372548" cy="90075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356399" y="1020749"/>
            <a:ext cx="727995" cy="1173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>
            <a:stCxn id="7" idx="2"/>
          </p:cNvCxnSpPr>
          <p:nvPr/>
        </p:nvCxnSpPr>
        <p:spPr>
          <a:xfrm flipH="1">
            <a:off x="1287383" y="2194457"/>
            <a:ext cx="1433014" cy="945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934269" y="2464581"/>
            <a:ext cx="90075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/>
              <a:t>Este comando equivale a tecla PRINT SCREEN. </a:t>
            </a:r>
          </a:p>
          <a:p>
            <a:endParaRPr lang="pt-BR" sz="2800" dirty="0"/>
          </a:p>
          <a:p>
            <a:r>
              <a:rPr lang="pt-BR" sz="2800" dirty="0"/>
              <a:t>A diferença é que permite selecionar qual parte da tela deseja copiar para a área de transferência.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93" t="4546" r="68594" b="12121"/>
          <a:stretch/>
        </p:blipFill>
        <p:spPr>
          <a:xfrm>
            <a:off x="280509" y="3123641"/>
            <a:ext cx="2013747" cy="21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Capturando a tela com Comando Instantâneo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92119" y="990623"/>
            <a:ext cx="49404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Ao acessar o comando.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Observe pela imagem ao lado que o comando já fornece algumas opções de tela que poderá copiar. Neste exemplo o comando está sugerindo dentre as várias janelas abertas como opção de captura prévia da tela.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075" y="990623"/>
            <a:ext cx="5866358" cy="5108254"/>
          </a:xfrm>
          <a:prstGeom prst="rect">
            <a:avLst/>
          </a:prstGeom>
        </p:spPr>
      </p:pic>
      <p:cxnSp>
        <p:nvCxnSpPr>
          <p:cNvPr id="13" name="Conector de seta reta 12"/>
          <p:cNvCxnSpPr/>
          <p:nvPr/>
        </p:nvCxnSpPr>
        <p:spPr>
          <a:xfrm flipV="1">
            <a:off x="2047164" y="5527343"/>
            <a:ext cx="4626591" cy="245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673755" y="5019511"/>
            <a:ext cx="3821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opção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RECORTE DE TELA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permite a livre seleção da área que se deseja recortar.</a:t>
            </a:r>
          </a:p>
        </p:txBody>
      </p:sp>
    </p:spTree>
    <p:extLst>
      <p:ext uri="{BB962C8B-B14F-4D97-AF65-F5344CB8AC3E}">
        <p14:creationId xmlns:p14="http://schemas.microsoft.com/office/powerpoint/2010/main" val="36389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25" y="1187356"/>
            <a:ext cx="8372548" cy="90075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390568" y="1004267"/>
            <a:ext cx="567284" cy="1173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934269" y="2464581"/>
            <a:ext cx="90075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Antes de inserir o áudio é necessário que já se tenha o arquivo pronto.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Para isso será sugerido que acesse o link: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https://online-voice-recorder.com/pt/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Este processo de gravação é feito online de forma gratuita e é bem intuitivo. Conforme poderá ler a seguir.</a:t>
            </a:r>
          </a:p>
        </p:txBody>
      </p:sp>
      <p:pic>
        <p:nvPicPr>
          <p:cNvPr id="6" name="EXEMPLO DE VOZ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857" y="5631395"/>
            <a:ext cx="609600" cy="6096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747" y="3213509"/>
            <a:ext cx="1335209" cy="2321142"/>
          </a:xfrm>
          <a:prstGeom prst="rect">
            <a:avLst/>
          </a:prstGeom>
        </p:spPr>
      </p:pic>
      <p:cxnSp>
        <p:nvCxnSpPr>
          <p:cNvPr id="9" name="Conector de seta reta 8"/>
          <p:cNvCxnSpPr>
            <a:stCxn id="7" idx="2"/>
          </p:cNvCxnSpPr>
          <p:nvPr/>
        </p:nvCxnSpPr>
        <p:spPr>
          <a:xfrm flipH="1">
            <a:off x="1446657" y="2177975"/>
            <a:ext cx="2227553" cy="1035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Gravando e inserindo Áudio</a:t>
            </a:r>
          </a:p>
        </p:txBody>
      </p:sp>
    </p:spTree>
    <p:extLst>
      <p:ext uri="{BB962C8B-B14F-4D97-AF65-F5344CB8AC3E}">
        <p14:creationId xmlns:p14="http://schemas.microsoft.com/office/powerpoint/2010/main" val="35572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7287"/>
    </mc:Choice>
    <mc:Fallback xmlns="">
      <p:transition spd="slow" advClick="0" advTm="57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Gravando e inserindo Áudio </a:t>
            </a:r>
            <a:r>
              <a:rPr lang="pt-BR" sz="3200" b="1">
                <a:latin typeface="Arial" panose="020B0604020202020204" pitchFamily="34" charset="0"/>
                <a:cs typeface="Arial" panose="020B0604020202020204" pitchFamily="34" charset="0"/>
              </a:rPr>
              <a:t>com Exemplo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990" y="5214394"/>
            <a:ext cx="7670110" cy="13442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810" y="1219715"/>
            <a:ext cx="7658190" cy="10270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0" y="3072245"/>
            <a:ext cx="7670110" cy="12783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15875" y="824323"/>
            <a:ext cx="1197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Clique para iniciar a gravação.</a:t>
            </a:r>
          </a:p>
        </p:txBody>
      </p:sp>
      <p:cxnSp>
        <p:nvCxnSpPr>
          <p:cNvPr id="8" name="Conector de seta reta 7"/>
          <p:cNvCxnSpPr/>
          <p:nvPr/>
        </p:nvCxnSpPr>
        <p:spPr>
          <a:xfrm flipH="1" flipV="1">
            <a:off x="4367284" y="1394162"/>
            <a:ext cx="360348" cy="321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1132764" y="4090204"/>
            <a:ext cx="81887" cy="468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7881675" y="2682161"/>
            <a:ext cx="152737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Clique para salvar a gravação, porém não é nesse passo que irá salvar no computador.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7508621" y="3718206"/>
            <a:ext cx="353665" cy="362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06869" y="4495306"/>
            <a:ext cx="16445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Caso não esteja satisfeito com o áudio poderá gravar novamente.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270" y="1963851"/>
            <a:ext cx="2734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Após parar a gravação poderá ouvir o resultado da gravação para avaliar se estará satisfeito ou precisa gravar novamente.</a:t>
            </a:r>
          </a:p>
        </p:txBody>
      </p:sp>
      <p:cxnSp>
        <p:nvCxnSpPr>
          <p:cNvPr id="19" name="Conector de seta reta 18"/>
          <p:cNvCxnSpPr/>
          <p:nvPr/>
        </p:nvCxnSpPr>
        <p:spPr>
          <a:xfrm flipV="1">
            <a:off x="347984" y="2870152"/>
            <a:ext cx="116040" cy="607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8890434" y="5886509"/>
            <a:ext cx="707331" cy="3707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9548939" y="5312130"/>
            <a:ext cx="26430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Este botão irá permitir que salve o áudio em seu computador ou outro drive.</a:t>
            </a: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Então estará pronto para ser utilizado.</a:t>
            </a:r>
          </a:p>
        </p:txBody>
      </p:sp>
      <p:pic>
        <p:nvPicPr>
          <p:cNvPr id="29" name="EXPLICACAO AUDIO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72380" y="4019478"/>
            <a:ext cx="609600" cy="609600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10036858" y="2302144"/>
            <a:ext cx="20902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Teste de áudio:</a:t>
            </a: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Clique se estiver com o microfone. Ou se arrisque a testar na sala.</a:t>
            </a:r>
          </a:p>
        </p:txBody>
      </p:sp>
      <p:cxnSp>
        <p:nvCxnSpPr>
          <p:cNvPr id="32" name="Conector de seta reta 31"/>
          <p:cNvCxnSpPr/>
          <p:nvPr/>
        </p:nvCxnSpPr>
        <p:spPr>
          <a:xfrm>
            <a:off x="10870469" y="3357308"/>
            <a:ext cx="0" cy="5421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4346"/>
    </mc:Choice>
    <mc:Fallback xmlns="">
      <p:transition spd="slow" advClick="0" advTm="104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Utilizando a barra de ferramentas de Áudio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30" y="4505437"/>
            <a:ext cx="9921922" cy="20045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09432" y="1023581"/>
            <a:ext cx="85844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principal objetivo deste treinamento não é necessariamente áudio, mas poderá ampliar seus conhecimento por observar a barra de ferramentas do comando áudio.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Perceba que poderá cortar áudio, inclusive com a opção de indicar em qual parte do tempo quer que o áudio inicie(Fade in) e termine(Fade out), além de ocultar durante apresentação, executar em segundo plano etc.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Faça alguns testes na formatação, pois também é muita intuitiva a formatação.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215347" y="2608630"/>
            <a:ext cx="173326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Barra de Ferramentas de Áudio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somente ficará ativa após clicar no ícone de ÁUDIO.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8161361" y="3807725"/>
            <a:ext cx="2053986" cy="697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EXEMPLO DE VOZ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36406" y="5635389"/>
            <a:ext cx="609600" cy="60960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0374573" y="4763734"/>
            <a:ext cx="173326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Exemplo, caso queira testar agora a barra de ferramentas de áudio.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10457598" y="5390081"/>
            <a:ext cx="478808" cy="3419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7287"/>
    </mc:Choice>
    <mc:Fallback xmlns="">
      <p:transition spd="slow" advClick="0" advTm="57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25" y="1187356"/>
            <a:ext cx="8372548" cy="90075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875963" y="1004267"/>
            <a:ext cx="491320" cy="117370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51457" y="27296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Utilizando a barra de ferramentas de Áudio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21" y="2890599"/>
            <a:ext cx="1483960" cy="2074459"/>
          </a:xfrm>
          <a:prstGeom prst="rect">
            <a:avLst/>
          </a:prstGeom>
        </p:spPr>
      </p:pic>
      <p:cxnSp>
        <p:nvCxnSpPr>
          <p:cNvPr id="4" name="Conector de seta reta 3"/>
          <p:cNvCxnSpPr>
            <a:stCxn id="3" idx="2"/>
          </p:cNvCxnSpPr>
          <p:nvPr/>
        </p:nvCxnSpPr>
        <p:spPr>
          <a:xfrm flipH="1">
            <a:off x="1473958" y="2177975"/>
            <a:ext cx="2647665" cy="999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803198" y="3055730"/>
            <a:ext cx="230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Este comando irá mostrar a apresentação.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410503" y="1156667"/>
            <a:ext cx="953067" cy="117370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5315801" y="2177976"/>
            <a:ext cx="1100917" cy="928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0830" y="2736850"/>
            <a:ext cx="1051229" cy="144618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3711" y="4558353"/>
            <a:ext cx="1105469" cy="1848114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6699121" y="2507113"/>
            <a:ext cx="3084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Fazer upload da sua apresentação no site do Office, além disso, pode-se definir a permissão de acesso.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523628" y="2284903"/>
            <a:ext cx="5472754" cy="43479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>
            <a:stCxn id="22" idx="1"/>
            <a:endCxn id="22" idx="3"/>
          </p:cNvCxnSpPr>
          <p:nvPr/>
        </p:nvCxnSpPr>
        <p:spPr>
          <a:xfrm>
            <a:off x="6523628" y="4458858"/>
            <a:ext cx="54727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699121" y="4734678"/>
            <a:ext cx="3084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Após acessar sua conta do Office Mix poderá navegar nas suas apresentações salvas online.</a:t>
            </a:r>
          </a:p>
        </p:txBody>
      </p:sp>
    </p:spTree>
    <p:extLst>
      <p:ext uri="{BB962C8B-B14F-4D97-AF65-F5344CB8AC3E}">
        <p14:creationId xmlns:p14="http://schemas.microsoft.com/office/powerpoint/2010/main" val="5075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/>
          </p:cNvPr>
          <p:cNvSpPr/>
          <p:nvPr/>
        </p:nvSpPr>
        <p:spPr>
          <a:xfrm>
            <a:off x="1091822" y="5772162"/>
            <a:ext cx="4634602" cy="369332"/>
          </a:xfrm>
          <a:prstGeom prst="rect">
            <a:avLst/>
          </a:prstGeom>
          <a:solidFill>
            <a:srgbClr val="609978"/>
          </a:solidFill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LINK: https://mix.office.com/en-us/Home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180761" y="13648"/>
            <a:ext cx="4299045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 que pode ser feito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91822" y="1748347"/>
            <a:ext cx="10695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Narração de vídeo e áudio;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Intervenção no Slide em tempo real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Gravação de tela que mostram ações que você toma no seu computador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Testes e pesquisas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Simulações, Vídeos e páginas da internet ao vivo.</a:t>
            </a:r>
          </a:p>
        </p:txBody>
      </p:sp>
    </p:spTree>
    <p:extLst>
      <p:ext uri="{BB962C8B-B14F-4D97-AF65-F5344CB8AC3E}">
        <p14:creationId xmlns:p14="http://schemas.microsoft.com/office/powerpoint/2010/main" val="8699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Utilizando Upload to Office Mix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252" y="1454638"/>
            <a:ext cx="2918646" cy="518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1164" y="1454639"/>
            <a:ext cx="2972848" cy="518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6277" y="1454638"/>
            <a:ext cx="2901431" cy="5139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8890676" y="1085306"/>
            <a:ext cx="92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ETAPA 3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37231" y="1085306"/>
            <a:ext cx="92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ETAPA 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74531" y="1085306"/>
            <a:ext cx="92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ETAPA 2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5803247" y="3016155"/>
            <a:ext cx="270007" cy="464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815096" y="2492935"/>
            <a:ext cx="152707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Poderá utilizar o e-mail da Fecap.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443737" y="4760737"/>
            <a:ext cx="2408934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Selecione esta opção para adequar um vídeo para mobile.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7718118" y="4003399"/>
            <a:ext cx="361357" cy="755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4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Utilizando Upload to Office Mix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2" t="3079" b="7988"/>
          <a:stretch/>
        </p:blipFill>
        <p:spPr>
          <a:xfrm>
            <a:off x="163770" y="1555843"/>
            <a:ext cx="8785211" cy="4421876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8611737" y="3521122"/>
            <a:ext cx="641445" cy="13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9253182" y="2920957"/>
            <a:ext cx="222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Clique neste último botão para ser encaminhado para o site do Office Mix.</a:t>
            </a:r>
          </a:p>
        </p:txBody>
      </p:sp>
    </p:spTree>
    <p:extLst>
      <p:ext uri="{BB962C8B-B14F-4D97-AF65-F5344CB8AC3E}">
        <p14:creationId xmlns:p14="http://schemas.microsoft.com/office/powerpoint/2010/main" val="37818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82" y="1834640"/>
            <a:ext cx="9782310" cy="485276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235" y="935487"/>
            <a:ext cx="1206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Este é o ambiente que será levado após concluir 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Upload to Office Mix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Acessando Gallery e My Mixes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8994" y="1643568"/>
            <a:ext cx="1105469" cy="184811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787159" y="4045033"/>
            <a:ext cx="3154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Outra opção para ser encaminhado para este ambiente é clicar no comando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My Mixes.</a:t>
            </a:r>
          </a:p>
        </p:txBody>
      </p:sp>
      <p:cxnSp>
        <p:nvCxnSpPr>
          <p:cNvPr id="10" name="Conector de seta reta 9"/>
          <p:cNvCxnSpPr>
            <a:stCxn id="8" idx="0"/>
          </p:cNvCxnSpPr>
          <p:nvPr/>
        </p:nvCxnSpPr>
        <p:spPr>
          <a:xfrm flipV="1">
            <a:off x="10364474" y="3491682"/>
            <a:ext cx="144302" cy="553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Office Mix - online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84" y="1460310"/>
            <a:ext cx="8583646" cy="180150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016155" y="2661313"/>
            <a:ext cx="955344" cy="70968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3775" y="4339989"/>
            <a:ext cx="3807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Details: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Lhe dará acesso à alterar algumas configurações do seu vídeo como: Permissão, Link para compartilhamento, categorizar o tipo de vídeo etc.</a:t>
            </a:r>
          </a:p>
        </p:txBody>
      </p:sp>
      <p:cxnSp>
        <p:nvCxnSpPr>
          <p:cNvPr id="7" name="Conector de seta reta 6"/>
          <p:cNvCxnSpPr>
            <a:endCxn id="5" idx="0"/>
          </p:cNvCxnSpPr>
          <p:nvPr/>
        </p:nvCxnSpPr>
        <p:spPr>
          <a:xfrm flipH="1">
            <a:off x="2067637" y="3370997"/>
            <a:ext cx="1166882" cy="968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4046560" y="2661313"/>
            <a:ext cx="5083792" cy="70968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16718" y="4620471"/>
            <a:ext cx="5732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Analytics: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Estatística de visualização do vídeo.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Discussion: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Acompanhar e fazer comentários.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Presentation: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Baixar apresentação.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Delete: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Apagar o vídeo do site.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6416719" y="3480179"/>
            <a:ext cx="2031245" cy="1140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7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77" y="1269243"/>
            <a:ext cx="8211192" cy="466753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00251" y="4244454"/>
            <a:ext cx="2292824" cy="614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9307" y="6141494"/>
            <a:ext cx="773828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São 4 níveis de permissão: Desde (i)somente que é da minha organização poderá assistir; (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)pessoas que estejam logadas e com link; (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)Qualquer pessoal que tenha o link e (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)Público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2593075" y="4858603"/>
            <a:ext cx="627797" cy="12828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652681" y="1160060"/>
            <a:ext cx="3179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pt-BR" dirty="0"/>
              <a:t>Permita que as pessoas possam baixar a sua apresentação ou somente aceite que façam comentários.</a:t>
            </a:r>
          </a:p>
          <a:p>
            <a:pPr marL="342900" indent="-342900">
              <a:buAutoNum type="arabicParenBoth"/>
            </a:pPr>
            <a:r>
              <a:rPr lang="pt-BR" dirty="0"/>
              <a:t>Copie e compartilhe o link do vídeo.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9307" y="5315382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710984" y="4182196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Office Mix - online</a:t>
            </a:r>
          </a:p>
        </p:txBody>
      </p:sp>
    </p:spTree>
    <p:extLst>
      <p:ext uri="{BB962C8B-B14F-4D97-AF65-F5344CB8AC3E}">
        <p14:creationId xmlns:p14="http://schemas.microsoft.com/office/powerpoint/2010/main" val="27522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Utilizando EXPORT TO VIDEO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25" y="1187356"/>
            <a:ext cx="8372548" cy="90075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389725" y="1050877"/>
            <a:ext cx="574347" cy="117370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836573" y="3934566"/>
            <a:ext cx="3084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Este comando tem a função de criar um vídeo da apresentação no formato MP4. 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Tal formato é suportado pelo Youtube e Vimeo etc.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0435" y="1718022"/>
            <a:ext cx="1364776" cy="2233273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5964072" y="2224585"/>
            <a:ext cx="3725838" cy="436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8836573" y="5272047"/>
            <a:ext cx="316173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Segue aqui uma indicação de leitura sobre extensão de vídeos aceitos pelos principais portais de vídeos: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http://www.aimersoft.com.br/video-format/youtube-facebook-video-upload-format.html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05" y="2224586"/>
            <a:ext cx="2696012" cy="448613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311024" y="2768121"/>
            <a:ext cx="2678549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Após clicar no Comando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Export to Video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surgirá os três passos para exportar o vídeo para seu computador: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Selecione a qualidade do vídeo que deseja baixar;</a:t>
            </a:r>
          </a:p>
          <a:p>
            <a:pPr marL="342900" indent="-342900">
              <a:buAutoNum type="arabicParenBoth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Local onde deseja salvar;</a:t>
            </a:r>
          </a:p>
          <a:p>
            <a:pPr marL="342900" indent="-342900">
              <a:buAutoNum type="arabicParenBoth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Nomeie o arquivo. </a:t>
            </a:r>
          </a:p>
        </p:txBody>
      </p:sp>
      <p:sp>
        <p:nvSpPr>
          <p:cNvPr id="14" name="Chave direita 13"/>
          <p:cNvSpPr/>
          <p:nvPr/>
        </p:nvSpPr>
        <p:spPr>
          <a:xfrm>
            <a:off x="2798017" y="2224585"/>
            <a:ext cx="504741" cy="443245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8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Utilizando o PUBLISH TO O365 VIDEO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25" y="941692"/>
            <a:ext cx="8372548" cy="90075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936777" y="805213"/>
            <a:ext cx="627796" cy="117370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491626" y="2282232"/>
            <a:ext cx="1940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Ao lado tem-se os passos para se proceder a publicação, no site.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Além da necessidade de login, no passo seguinte pode-se nomear o nome do vídeo, incluir descrição e selecionar a comunidade que se deseja publicar.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9909" y="2088107"/>
            <a:ext cx="1407367" cy="1501254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6564573" y="2224585"/>
            <a:ext cx="3125337" cy="436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77239" t="19090" b="10827"/>
          <a:stretch/>
        </p:blipFill>
        <p:spPr>
          <a:xfrm>
            <a:off x="259308" y="2282232"/>
            <a:ext cx="2550361" cy="441505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9578807" y="3583016"/>
            <a:ext cx="2613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Este comando permite publicar e compartilhar o vídeo a partir da site do Office 365</a:t>
            </a:r>
          </a:p>
        </p:txBody>
      </p:sp>
      <p:sp>
        <p:nvSpPr>
          <p:cNvPr id="11" name="Chave direita 10"/>
          <p:cNvSpPr/>
          <p:nvPr/>
        </p:nvSpPr>
        <p:spPr>
          <a:xfrm>
            <a:off x="2809669" y="2169987"/>
            <a:ext cx="570855" cy="440823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4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23" y="1801506"/>
            <a:ext cx="2802340" cy="484495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51457" y="13648"/>
            <a:ext cx="9330523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Utilizando o PUBLISH TO O365 VIDEO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8" y="1624084"/>
            <a:ext cx="2761397" cy="47494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763069" y="2044301"/>
            <a:ext cx="21563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Ao lado esquerdo pode-se incluir o título e descrição.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Já no lado direito é apresentado o vídeo está sendo processado, porém neste exemplo houve erro, provavelmente acesso a internet ou outro erro no site do Office 365.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2934263" y="2661313"/>
            <a:ext cx="1842453" cy="655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6605516" y="2756848"/>
            <a:ext cx="2402006" cy="1411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/>
          </p:cNvPr>
          <p:cNvSpPr/>
          <p:nvPr/>
        </p:nvSpPr>
        <p:spPr>
          <a:xfrm>
            <a:off x="1091822" y="1254753"/>
            <a:ext cx="4634602" cy="369332"/>
          </a:xfrm>
          <a:prstGeom prst="rect">
            <a:avLst/>
          </a:prstGeom>
          <a:solidFill>
            <a:srgbClr val="609978"/>
          </a:solidFill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LINK: https://mix.office.com/en-us/Home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454" t="12311" r="2236" b="6317"/>
          <a:stretch/>
        </p:blipFill>
        <p:spPr>
          <a:xfrm>
            <a:off x="1091822" y="1827955"/>
            <a:ext cx="10085694" cy="479099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09930" y="990667"/>
            <a:ext cx="13920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Acesse:</a:t>
            </a:r>
          </a:p>
        </p:txBody>
      </p:sp>
      <p:sp>
        <p:nvSpPr>
          <p:cNvPr id="7" name="Retângulo 6"/>
          <p:cNvSpPr/>
          <p:nvPr/>
        </p:nvSpPr>
        <p:spPr>
          <a:xfrm>
            <a:off x="4180761" y="13648"/>
            <a:ext cx="4299045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Instalação</a:t>
            </a:r>
          </a:p>
        </p:txBody>
      </p:sp>
    </p:spTree>
    <p:extLst>
      <p:ext uri="{BB962C8B-B14F-4D97-AF65-F5344CB8AC3E}">
        <p14:creationId xmlns:p14="http://schemas.microsoft.com/office/powerpoint/2010/main" val="35574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37227" y="1203194"/>
            <a:ext cx="118462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Acesse sua conta da Fecap ou outra conta da Microsoft ou Google conforme abaixo: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219" y="1924335"/>
            <a:ext cx="9840893" cy="4640240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2770496" y="3630304"/>
            <a:ext cx="2374710" cy="614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Conta Fecap</a:t>
            </a:r>
          </a:p>
        </p:txBody>
      </p:sp>
      <p:sp>
        <p:nvSpPr>
          <p:cNvPr id="6" name="Retângulo 5"/>
          <p:cNvSpPr/>
          <p:nvPr/>
        </p:nvSpPr>
        <p:spPr>
          <a:xfrm>
            <a:off x="4180761" y="13648"/>
            <a:ext cx="4299045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Instalação</a:t>
            </a:r>
          </a:p>
        </p:txBody>
      </p:sp>
    </p:spTree>
    <p:extLst>
      <p:ext uri="{BB962C8B-B14F-4D97-AF65-F5344CB8AC3E}">
        <p14:creationId xmlns:p14="http://schemas.microsoft.com/office/powerpoint/2010/main" val="16692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37228" y="902102"/>
            <a:ext cx="10604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Após baixar o arquivo clique para instalar em seguida clique em INSTALL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550" y="1664859"/>
            <a:ext cx="10372300" cy="4900017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>
            <a:off x="7328848" y="4450013"/>
            <a:ext cx="109182" cy="3403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796585" y="4080681"/>
            <a:ext cx="214269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Selecione a caixa.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6892119" y="5158854"/>
            <a:ext cx="436729" cy="150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553200" y="5309654"/>
            <a:ext cx="214269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 em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331355" y="1833912"/>
            <a:ext cx="15694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BR" sz="14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Após a instalação reinicie o PowerPoint, caso o menu do MIX não esteja ativo.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180761" y="13648"/>
            <a:ext cx="4299045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Instalação</a:t>
            </a:r>
          </a:p>
        </p:txBody>
      </p:sp>
    </p:spTree>
    <p:extLst>
      <p:ext uri="{BB962C8B-B14F-4D97-AF65-F5344CB8AC3E}">
        <p14:creationId xmlns:p14="http://schemas.microsoft.com/office/powerpoint/2010/main" val="26669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733266" y="1700822"/>
            <a:ext cx="8693624" cy="4934884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9130352" y="914400"/>
            <a:ext cx="395785" cy="95534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61393" y="13648"/>
            <a:ext cx="6655561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Acessando o suplemento MIX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60309" y="2088107"/>
            <a:ext cx="9567081" cy="818866"/>
          </a:xfrm>
          <a:prstGeom prst="rect">
            <a:avLst/>
          </a:prstGeom>
          <a:noFill/>
          <a:ln>
            <a:solidFill>
              <a:srgbClr val="60997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150125" y="2183642"/>
            <a:ext cx="1310184" cy="7233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COMANDOS</a:t>
            </a:r>
          </a:p>
        </p:txBody>
      </p:sp>
    </p:spTree>
    <p:extLst>
      <p:ext uri="{BB962C8B-B14F-4D97-AF65-F5344CB8AC3E}">
        <p14:creationId xmlns:p14="http://schemas.microsoft.com/office/powerpoint/2010/main" val="259126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1965278" y="2901825"/>
            <a:ext cx="7888406" cy="117885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61393" y="13648"/>
            <a:ext cx="6655561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Acessando o suplemento MIX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2197290" y="4080681"/>
            <a:ext cx="0" cy="518615"/>
          </a:xfrm>
          <a:prstGeom prst="straightConnector1">
            <a:avLst/>
          </a:prstGeom>
          <a:ln w="28575"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3443781" y="3960126"/>
            <a:ext cx="2275" cy="1048603"/>
          </a:xfrm>
          <a:prstGeom prst="straightConnector1">
            <a:avLst/>
          </a:prstGeom>
          <a:ln w="28575"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2902415" y="2606722"/>
            <a:ext cx="0" cy="819405"/>
          </a:xfrm>
          <a:prstGeom prst="straightConnector1">
            <a:avLst/>
          </a:prstGeom>
          <a:ln w="28575"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V="1">
            <a:off x="3969215" y="1951630"/>
            <a:ext cx="0" cy="1359898"/>
          </a:xfrm>
          <a:prstGeom prst="straightConnector1">
            <a:avLst/>
          </a:prstGeom>
          <a:ln w="28575"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4858594" y="1160060"/>
            <a:ext cx="0" cy="2110526"/>
          </a:xfrm>
          <a:prstGeom prst="straightConnector1">
            <a:avLst/>
          </a:prstGeom>
          <a:ln w="28575"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5788916" y="1487606"/>
            <a:ext cx="0" cy="1819540"/>
          </a:xfrm>
          <a:prstGeom prst="straightConnector1">
            <a:avLst/>
          </a:prstGeom>
          <a:ln w="28575"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6701042" y="2795352"/>
            <a:ext cx="0" cy="470850"/>
          </a:xfrm>
          <a:prstGeom prst="straightConnector1">
            <a:avLst/>
          </a:prstGeom>
          <a:ln w="28575"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V="1">
            <a:off x="7849729" y="1951630"/>
            <a:ext cx="0" cy="1359900"/>
          </a:xfrm>
          <a:prstGeom prst="straightConnector1">
            <a:avLst/>
          </a:prstGeom>
          <a:ln w="28575"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V="1">
            <a:off x="8780052" y="2795352"/>
            <a:ext cx="0" cy="601082"/>
          </a:xfrm>
          <a:prstGeom prst="straightConnector1">
            <a:avLst/>
          </a:prstGeom>
          <a:ln w="28575"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>
            <a:off x="4526505" y="3960125"/>
            <a:ext cx="1" cy="2044890"/>
          </a:xfrm>
          <a:prstGeom prst="straightConnector1">
            <a:avLst/>
          </a:prstGeom>
          <a:ln w="28575"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H="1">
            <a:off x="5363570" y="3763909"/>
            <a:ext cx="1" cy="611875"/>
          </a:xfrm>
          <a:prstGeom prst="straightConnector1">
            <a:avLst/>
          </a:prstGeom>
          <a:ln w="28575"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H="1">
            <a:off x="6205181" y="3922295"/>
            <a:ext cx="1" cy="1850708"/>
          </a:xfrm>
          <a:prstGeom prst="straightConnector1">
            <a:avLst/>
          </a:prstGeom>
          <a:ln w="28575"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H="1">
            <a:off x="7310657" y="3923432"/>
            <a:ext cx="1" cy="839756"/>
          </a:xfrm>
          <a:prstGeom prst="straightConnector1">
            <a:avLst/>
          </a:prstGeom>
          <a:ln w="28575"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flipH="1">
            <a:off x="8293305" y="4101306"/>
            <a:ext cx="1" cy="1710190"/>
          </a:xfrm>
          <a:prstGeom prst="straightConnector1">
            <a:avLst/>
          </a:prstGeom>
          <a:ln w="28575"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 flipH="1">
            <a:off x="9416957" y="4113367"/>
            <a:ext cx="1" cy="820565"/>
          </a:xfrm>
          <a:prstGeom prst="straightConnector1">
            <a:avLst/>
          </a:prstGeom>
          <a:ln w="28575"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866624" y="4578066"/>
            <a:ext cx="1715076" cy="329588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Para gravar um ou mais slides explicativos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551549" y="5012422"/>
            <a:ext cx="1417666" cy="637364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Para gravar tela (screen) do computador sem necessitar de programas externos.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297333" y="6067030"/>
            <a:ext cx="1653949" cy="483476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Para inserir vídeos de seu computador ou outras unidades de discos.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840963" y="4377861"/>
            <a:ext cx="1098230" cy="329588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Para visualizar a apresentação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362634" y="5785629"/>
            <a:ext cx="1098230" cy="791252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Para visualizar os conteúdos na conta Microsoft. É necessário está logado.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785627" y="4812830"/>
            <a:ext cx="1098230" cy="637364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Para publicar seus vídeos na conta Microsoft, similar ao Youtube..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512509" y="5909481"/>
            <a:ext cx="1098230" cy="791252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Para enviar dúvidas e outros problemas ao suporte da Microsoft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9275951" y="5055060"/>
            <a:ext cx="1098230" cy="483476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Para atualização do suplemento MIX.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937982" y="3311528"/>
            <a:ext cx="586271" cy="864687"/>
          </a:xfrm>
          <a:prstGeom prst="rect">
            <a:avLst/>
          </a:prstGeom>
          <a:noFill/>
          <a:ln>
            <a:solidFill>
              <a:srgbClr val="6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3153209" y="3311527"/>
            <a:ext cx="586271" cy="864687"/>
          </a:xfrm>
          <a:prstGeom prst="rect">
            <a:avLst/>
          </a:prstGeom>
          <a:noFill/>
          <a:ln>
            <a:solidFill>
              <a:srgbClr val="6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4338289" y="3284231"/>
            <a:ext cx="383838" cy="864687"/>
          </a:xfrm>
          <a:prstGeom prst="rect">
            <a:avLst/>
          </a:prstGeom>
          <a:noFill/>
          <a:ln>
            <a:solidFill>
              <a:srgbClr val="6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5117902" y="3284230"/>
            <a:ext cx="420269" cy="864687"/>
          </a:xfrm>
          <a:prstGeom prst="rect">
            <a:avLst/>
          </a:prstGeom>
          <a:noFill/>
          <a:ln>
            <a:solidFill>
              <a:srgbClr val="6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6100548" y="3311526"/>
            <a:ext cx="386674" cy="864687"/>
          </a:xfrm>
          <a:prstGeom prst="rect">
            <a:avLst/>
          </a:prstGeom>
          <a:noFill/>
          <a:ln>
            <a:solidFill>
              <a:srgbClr val="6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6971721" y="3311525"/>
            <a:ext cx="546318" cy="864687"/>
          </a:xfrm>
          <a:prstGeom prst="rect">
            <a:avLst/>
          </a:prstGeom>
          <a:noFill/>
          <a:ln>
            <a:solidFill>
              <a:srgbClr val="6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8080946" y="3311525"/>
            <a:ext cx="462008" cy="864687"/>
          </a:xfrm>
          <a:prstGeom prst="rect">
            <a:avLst/>
          </a:prstGeom>
          <a:noFill/>
          <a:ln>
            <a:solidFill>
              <a:srgbClr val="6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9047576" y="3284230"/>
            <a:ext cx="574639" cy="864687"/>
          </a:xfrm>
          <a:prstGeom prst="rect">
            <a:avLst/>
          </a:prstGeom>
          <a:noFill/>
          <a:ln>
            <a:solidFill>
              <a:srgbClr val="6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1434132" y="2264842"/>
            <a:ext cx="1715076" cy="483476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Para criar questionários. É necessário a instalação de Apps. (somente off-line)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3199098" y="1649196"/>
            <a:ext cx="826974" cy="483476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Para tirar uma foto da tela do computador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3903256" y="844935"/>
            <a:ext cx="1199777" cy="483476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Para inserir áudios do computador ou outras unidade.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5222842" y="974758"/>
            <a:ext cx="1964678" cy="483476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Para fazer upload da apresentação para o OfficeMix e/ou compartilhar com os alunos.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5963278" y="2151675"/>
            <a:ext cx="1371464" cy="637364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Para exportar o vídeo da apresentação. Para inserir no Youtube ou outro App de vídeo.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7330193" y="1783331"/>
            <a:ext cx="1371464" cy="175699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Tutorial do OfficeMix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8476200" y="2603928"/>
            <a:ext cx="415335" cy="175699"/>
          </a:xfrm>
          <a:prstGeom prst="rect">
            <a:avLst/>
          </a:prstGeom>
          <a:noFill/>
        </p:spPr>
        <p:txBody>
          <a:bodyPr wrap="square" lIns="10800" tIns="10800" rIns="10800" bIns="10800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Ajuda</a:t>
            </a:r>
          </a:p>
        </p:txBody>
      </p:sp>
    </p:spTree>
    <p:extLst>
      <p:ext uri="{BB962C8B-B14F-4D97-AF65-F5344CB8AC3E}">
        <p14:creationId xmlns:p14="http://schemas.microsoft.com/office/powerpoint/2010/main" val="4516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r="8634" b="76390"/>
          <a:stretch/>
        </p:blipFill>
        <p:spPr>
          <a:xfrm>
            <a:off x="545910" y="950195"/>
            <a:ext cx="7942997" cy="11652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61393" y="13648"/>
            <a:ext cx="6655561" cy="73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Acessando o suplemento MIX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3081" y="1296537"/>
            <a:ext cx="723330" cy="818866"/>
          </a:xfrm>
          <a:prstGeom prst="rect">
            <a:avLst/>
          </a:prstGeom>
          <a:noFill/>
          <a:ln>
            <a:solidFill>
              <a:srgbClr val="60997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37" r="92962" b="76390"/>
          <a:stretch/>
        </p:blipFill>
        <p:spPr>
          <a:xfrm>
            <a:off x="352568" y="2924190"/>
            <a:ext cx="1587686" cy="1904546"/>
          </a:xfrm>
          <a:prstGeom prst="rect">
            <a:avLst/>
          </a:prstGeom>
        </p:spPr>
      </p:pic>
      <p:cxnSp>
        <p:nvCxnSpPr>
          <p:cNvPr id="9" name="Conector de seta reta 8"/>
          <p:cNvCxnSpPr>
            <a:stCxn id="6" idx="2"/>
            <a:endCxn id="7" idx="0"/>
          </p:cNvCxnSpPr>
          <p:nvPr/>
        </p:nvCxnSpPr>
        <p:spPr>
          <a:xfrm>
            <a:off x="784746" y="2115403"/>
            <a:ext cx="361665" cy="808787"/>
          </a:xfrm>
          <a:prstGeom prst="straightConnector1">
            <a:avLst/>
          </a:prstGeom>
          <a:ln>
            <a:solidFill>
              <a:srgbClr val="6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267800" y="3057099"/>
            <a:ext cx="7642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Botão para GRAVAR.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Este botão gravará somente áudio, vídeo e áudio. </a:t>
            </a:r>
          </a:p>
        </p:txBody>
      </p:sp>
    </p:spTree>
    <p:extLst>
      <p:ext uri="{BB962C8B-B14F-4D97-AF65-F5344CB8AC3E}">
        <p14:creationId xmlns:p14="http://schemas.microsoft.com/office/powerpoint/2010/main" val="26187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embedded=true|audioOnly=true|recordStart=0|recordEnd=57288|recordLength=57288|start=0|end=57288|audioFormat={00000055-0000-0010-8000-00AA00389B71}|audioRate=44100|muted=false|volume=0.8|fadeIn=0|fadeOut=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embedded=true|audioOnly=true|recordStart=0|recordEnd=104346|recordLength=104346|start=0|end=104346|audioFormat={00000055-0000-0010-8000-00AA00389B71}|audioRate=44100|muted=false|volume=0.8|fadeIn=0|fadeOut=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embedded=true|audioOnly=true|recordStart=0|recordEnd=57288|recordLength=57288|start=0|end=57288|audioFormat={00000055-0000-0010-8000-00AA00389B71}|audioRate=44100|muted=false|volume=0.8|fadeIn=0|fadeOut=0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webextensions/webextension1.xml><?xml version="1.0" encoding="utf-8"?>
<we:webextension xmlns:we="http://schemas.microsoft.com/office/webextensions/webextension/2010/11" id="{39379296-E5A1-48DE-B14F-A2F11CF72C00}">
  <we:reference id="wa104238076" version="1.6.0.0" store="en-US" storeType="OMEX"/>
  <we:alternateReferences>
    <we:reference id="WA104238076" version="1.6.0.0" store="WA104238076" storeType="OMEX"/>
  </we:alternateReferences>
  <we:properties>
    <we:property name="__labs__" value="{&quot;configuration&quot;:{&quot;appVersion&quot;:{&quot;major&quot;:0,&quot;minor&quot;:1},&quot;components&quot;:[{&quot;name&quot;:&quot;Choice Question&quot;,&quot;question&quot;:{&quot;text/html&quot;:&quot;&lt;p&gt;Qual o nome do melhor Centro Universit&amp;aacute;rio do Brasil?&lt;/p&gt;\n&quot;,&quot;text/plain&quot;:&quot;Qual o nome do melhor Centro Universitário do Brasil?&quot;},&quot;type&quot;:&quot;Labs.Components.ChoiceComponent&quot;,&quot;timeLimit&quot;:0,&quot;maxAttempts&quot;:0,&quot;choices&quot;:[{&quot;id&quot;:&quot;0&quot;,&quot;content&quot;:{&quot;text/html&quot;:&quot;&lt;p&gt;FECAP&lt;/p&gt;\n&quot;,&quot;text/plain&quot;:&quot;FECAP&quot;},&quot;name&quot;:null,&quot;value&quot;:null},{&quot;id&quot;:&quot;1&quot;,&quot;content&quot;:{&quot;text/html&quot;:&quot;&lt;p&gt;INSPER&lt;/p&gt;\n&quot;,&quot;text/plain&quot;:&quot;INSPER&quot;},&quot;name&quot;:null,&quot;value&quot;:null},{&quot;id&quot;:&quot;2&quot;,&quot;content&quot;:{&quot;text/html&quot;:&quot;&lt;p&gt;ANIMA&lt;/p&gt;\n&quot;,&quot;text/plain&quot;:&quot;ANIMA&quot;},&quot;name&quot;:null,&quot;value&quot;:null},{&quot;id&quot;:&quot;3&quot;,&quot;content&quot;:{&quot;text/html&quot;:&quot;&lt;p&gt;NDA&lt;/p&gt;\n&quot;,&quot;text/plain&quot;:&quot;NDA&quot;},&quot;name&quot;:null,&quot;value&quot;:null}],&quot;maxScore&quot;:1,&quot;hasAnswer&quot;:true,&quot;answer&quot;:[&quot;0&quot;],&quot;values&quot;:{&quot;hints&quot;:[]},&quot;secure&quot;:false,&quot;data&quot;:{&quot;question&quot;:&quot;&lt;p&gt;Qual o nome do melhor Centro Universit&amp;aacute;rio do Brasil?&lt;/p&gt;\n&quot;,&quot;fontSize&quot;:&quot;large&quot;,&quot;choices&quot;:[{&quot;id&quot;:0,&quot;choice&quot;:&quot;&lt;p&gt;FECAP&lt;/p&gt;\n&quot;,&quot;feedback&quot;:null},{&quot;id&quot;:1,&quot;choice&quot;:&quot;&lt;p&gt;INSPER&lt;/p&gt;\n&quot;,&quot;feedback&quot;:null},{&quot;id&quot;:2,&quot;choice&quot;:&quot;&lt;p&gt;ANIMA&lt;/p&gt;\n&quot;,&quot;feedback&quot;:null},{&quot;id&quot;:3,&quot;choice&quot;:&quot;&lt;p&gt;NDA&lt;/p&gt;\n&quot;,&quot;feedback&quot;:null}],&quot;hasAnswer&quot;:true,&quot;answer&quot;:&quot;0&quot;,&quot;required&quot;:false,&quot;hints&quot;:[],&quot;limitAttempts&quot;:false,&quot;maxAttempts&quot;:2,&quot;allowRetries&quot;:true,&quot;shuffleChoices&quot;:false,&quot;isTimed&quot;:false,&quot;timeLimit&quot;:120,&quot;allowMultipleAnswers&quot;:false,&quot;allowChoiceEditing&quot;:true}}],&quot;name&quot;:&quot;Choice question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A3B856F0-C0B0-480E-BA99-7DFD8F81BB6E}">
  <we:reference id="wa104238072" version="1.6.0.0" store="en-US" storeType="OMEX"/>
  <we:alternateReferences>
    <we:reference id="wa104238072" version="1.6.0.0" store="en-US" storeType="OMEX"/>
  </we:alternateReferences>
  <we:properties>
    <we:property name="__labs__" value="{&quot;configuration&quot;:{&quot;appVersion&quot;:{&quot;major&quot;:0,&quot;minor&quot;:1},&quot;components&quot;:[{&quot;name&quot;:&quot;Free Response Question&quot;,&quot;question&quot;:{&quot;text/html&quot;:&quot;&lt;p&gt;O que voc&amp;ecirc;s acham deste recurso? Quais suas cr&amp;iacute;ticas e sugest&amp;otilde;es para que possamos melhor&amp;aacute;-lo?&lt;/p&gt;\n&quot;,&quot;text/plain&quot;:&quot;O que vocês acham deste recurso? Quais suas críticas e sugestões para que possamos melhorá-lo?&quot;},&quot;maxScore&quot;:0,&quot;timeLimit&quot;:0,&quot;hasAnswer&quot;:false,&quot;answer&quot;:null,&quot;type&quot;:&quot;Labs.Components.InputComponent&quot;,&quot;values&quot;:{&quot;hints&quot;:[{&quot;isHint&quot;:true,&quot;value&quot;:{&quot;text/plain&quot;:&quot;Quantas horas por semana pretende dedicar para estudar?&quot;}},{&quot;isHint&quot;:true,&quot;value&quot;:{&quot;text/plain&quot;:&quot;Esse curso possui bom custo/benefício?&quot;}}]},&quot;secure&quot;:false,&quot;data&quot;:{&quot;question&quot;:&quot;&lt;p&gt;O que voc&amp;ecirc;s acham deste recurso? Quais suas cr&amp;iacute;ticas e sugest&amp;otilde;es para que possamos melhor&amp;aacute;-lo?&lt;/p&gt;\n&quot;,&quot;fontSize&quot;:&quot;medium&quot;,&quot;hints&quot;:[{&quot;text&quot;:&quot;Quantas horas por semana pretende dedicar para estudar?&quot;},{&quot;text&quot;:&quot;Esse curso possui bom custo/benefício?&quot;}]}}],&quot;name&quot;:&quot;&lt;p&gt;O que voc&amp;ecirc;s acham deste recurso? Quais suas cr&amp;iacute;ticas e sugest&amp;otilde;es para que possamos melhor&amp;aacute;-lo?&lt;/p&gt;\n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BB777C80-9954-4A28-A9D0-BA88B9DCF8A2}">
  <we:reference id="wa104320031" version="1.1.0.0" store="en-US" storeType="OMEX"/>
  <we:alternateReferences>
    <we:reference id="WA104320031" version="1.1.0.0" store="WA104320031" storeType="OMEX"/>
  </we:alternateReferences>
  <we:properties>
    <we:property name="__labs__" value="{&quot;configuration&quot;:{&quot;appVersion&quot;:{&quot;major&quot;:1,&quot;minor&quot;:1},&quot;components&quot;:[{&quot;type&quot;:&quot;Labs.Components.ActivityComponent&quot;,&quot;name&quot;:&quot;Components of GDP&quot;,&quot;values&quot;:{},&quot;data&quot;:{&quot;id&quot;:&quot;khan-components-of-gdp&quot;,&quot;url&quot;:&quot;//www.youtube.com/embed/Rgr1vRjxzFg?html5=1&quot;},&quot;secure&quot;:false}],&quot;name&quot;:&quot;Components of GDP&quot;,&quot;timeline&quot;:{&quot;duration&quot;:298,&quot;capabilities&quot;:[&quot;play&quot;,&quot;pause&quot;]}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7458</TotalTime>
  <Words>1841</Words>
  <Application>Microsoft Office PowerPoint</Application>
  <PresentationFormat>Widescreen</PresentationFormat>
  <Paragraphs>219</Paragraphs>
  <Slides>37</Slides>
  <Notes>0</Notes>
  <HiddenSlides>0</HiddenSlides>
  <MMClips>3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Myriad Pro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Johnny Mendes</cp:lastModifiedBy>
  <cp:revision>152</cp:revision>
  <dcterms:created xsi:type="dcterms:W3CDTF">2017-09-24T23:58:26Z</dcterms:created>
  <dcterms:modified xsi:type="dcterms:W3CDTF">2019-08-01T12:48:30Z</dcterms:modified>
</cp:coreProperties>
</file>